
<file path=[Content_Types].xml><?xml version="1.0" encoding="utf-8"?>
<Types xmlns="http://schemas.openxmlformats.org/package/2006/content-types">
  <Default Extension="bin" ContentType="image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4" r:id="rId16"/>
    <p:sldId id="283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97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67" d="100"/>
          <a:sy n="67" d="100"/>
        </p:scale>
        <p:origin x="604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sk-SK"/>
              <a:t>Kliknutím upravte štýl predlohy podnadpisu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02410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468868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886649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3825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55907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43294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sk-SK"/>
              <a:t>Kliknite sem a upravte štýly predlohy textu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04438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4181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2479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5127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sk-SK"/>
              <a:t>Kliknutím na ikonu pridáte obrázok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077172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sk-SK"/>
              <a:t>Kliknutím upravte štýl predlohy nadpisu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CB42BA1D-4F86-4F8B-B18B-EB14E2C65B68}" type="datetimeFigureOut">
              <a:rPr lang="sk-SK" smtClean="0"/>
              <a:t>1. 10. 2021</a:t>
            </a:fld>
            <a:endParaRPr lang="sk-S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77815C82-9567-4A75-B4B7-8A5BBB556A92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97066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inkercad.com/" TargetMode="External"/><Relationship Id="rId13" Type="http://schemas.openxmlformats.org/officeDocument/2006/relationships/image" Target="../media/image16.png"/><Relationship Id="rId3" Type="http://schemas.openxmlformats.org/officeDocument/2006/relationships/hyperlink" Target="https://www.thingiverse.com/" TargetMode="External"/><Relationship Id="rId7" Type="http://schemas.openxmlformats.org/officeDocument/2006/relationships/hyperlink" Target="https://cults3d.com/en" TargetMode="External"/><Relationship Id="rId12" Type="http://schemas.openxmlformats.org/officeDocument/2006/relationships/image" Target="../media/image15.png"/><Relationship Id="rId2" Type="http://schemas.openxmlformats.org/officeDocument/2006/relationships/hyperlink" Target="http://www.prusaprinter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yminifactory.com/" TargetMode="External"/><Relationship Id="rId11" Type="http://schemas.openxmlformats.org/officeDocument/2006/relationships/hyperlink" Target="http://www.openscad.org/" TargetMode="External"/><Relationship Id="rId5" Type="http://schemas.openxmlformats.org/officeDocument/2006/relationships/hyperlink" Target="https://pinshape.com/" TargetMode="External"/><Relationship Id="rId15" Type="http://schemas.openxmlformats.org/officeDocument/2006/relationships/image" Target="../media/image18.png"/><Relationship Id="rId10" Type="http://schemas.openxmlformats.org/officeDocument/2006/relationships/hyperlink" Target="https://www.blender.org/" TargetMode="External"/><Relationship Id="rId4" Type="http://schemas.openxmlformats.org/officeDocument/2006/relationships/hyperlink" Target="https://www.youmagine.com/" TargetMode="External"/><Relationship Id="rId9" Type="http://schemas.openxmlformats.org/officeDocument/2006/relationships/hyperlink" Target="https://www.autodesk.com/products/fusion-360/overview" TargetMode="External"/><Relationship Id="rId1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www.simplify3d.com/support/print-quality-troubleshootin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bin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004681A-20D9-492B-8494-F57156F41A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sk-SK" dirty="0"/>
              <a:t>        TLAČ</a:t>
            </a:r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FBE9CF42-EB06-4887-B472-789316F52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92" y="2514886"/>
            <a:ext cx="2285714" cy="22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77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89971161-06D7-4EBA-8752-9EF04808A4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89"/>
          <a:stretch/>
        </p:blipFill>
        <p:spPr>
          <a:xfrm>
            <a:off x="5009505" y="10"/>
            <a:ext cx="7182495" cy="6857990"/>
          </a:xfrm>
          <a:prstGeom prst="rect">
            <a:avLst/>
          </a:prstGeo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6CC39E54-B81C-477C-AB44-4E5CD8EF97A9}"/>
              </a:ext>
            </a:extLst>
          </p:cNvPr>
          <p:cNvSpPr txBox="1">
            <a:spLocks/>
          </p:cNvSpPr>
          <p:nvPr/>
        </p:nvSpPr>
        <p:spPr>
          <a:xfrm>
            <a:off x="378563" y="0"/>
            <a:ext cx="562335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900" spc="-50" dirty="0">
                <a:solidFill>
                  <a:schemeClr val="tx1"/>
                </a:solidFill>
              </a:rPr>
              <a:t>Konštrukcia</a:t>
            </a:r>
            <a:r>
              <a:rPr lang="sk-SK" sz="4000" spc="-50" dirty="0">
                <a:solidFill>
                  <a:schemeClr val="tx1"/>
                </a:solidFill>
              </a:rPr>
              <a:t> POLAR</a:t>
            </a:r>
            <a:endParaRPr lang="en-US" sz="40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112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lokTextu 5">
            <a:extLst>
              <a:ext uri="{FF2B5EF4-FFF2-40B4-BE49-F238E27FC236}">
                <a16:creationId xmlns:a16="http://schemas.microsoft.com/office/drawing/2014/main" id="{3098B5C5-5EAD-4C50-826A-3D5B76514173}"/>
              </a:ext>
            </a:extLst>
          </p:cNvPr>
          <p:cNvSpPr txBox="1"/>
          <p:nvPr/>
        </p:nvSpPr>
        <p:spPr>
          <a:xfrm>
            <a:off x="200025" y="1069821"/>
            <a:ext cx="6434455" cy="5632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Založená na princípe </a:t>
            </a:r>
            <a:r>
              <a:rPr lang="sk-SK" b="1" dirty="0"/>
              <a:t>vytvrdzovania pomocou UV svetla</a:t>
            </a:r>
          </a:p>
          <a:p>
            <a:pPr algn="just"/>
            <a:endParaRPr lang="sk-SK" b="1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Materiál – tekutá živica (</a:t>
            </a:r>
            <a:r>
              <a:rPr lang="sk-SK" dirty="0" err="1"/>
              <a:t>resin</a:t>
            </a:r>
            <a:r>
              <a:rPr lang="sk-SK" dirty="0"/>
              <a:t>)</a:t>
            </a:r>
          </a:p>
          <a:p>
            <a:pPr algn="just"/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Postup – podložka sa po každej vrstve posunie                a následne prebehne tvrdnutie pomocou </a:t>
            </a:r>
            <a:r>
              <a:rPr lang="sk-SK" dirty="0" err="1"/>
              <a:t>fotopolyméru</a:t>
            </a: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Výhody – tlač je detailnejšia (hladšia plocha)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Nevýhody – dlhšie trvá, tlačená plocha je menšia, riziko toxicity a dýchanie výparov počas tlače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Vhodné pre medicínu, šperkárstvo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dirty="0"/>
              <a:t>Vytvorený model je nutné očistiť (je lepkavý) = namáčať do </a:t>
            </a:r>
            <a:r>
              <a:rPr lang="sk-SK" dirty="0" err="1"/>
              <a:t>isopropylalkoholu</a:t>
            </a:r>
            <a:r>
              <a:rPr lang="sk-SK" dirty="0"/>
              <a:t>, dodatočne použiť UV svetlo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dirty="0"/>
          </a:p>
        </p:txBody>
      </p:sp>
      <p:sp>
        <p:nvSpPr>
          <p:cNvPr id="4" name="Nadpis 1">
            <a:extLst>
              <a:ext uri="{FF2B5EF4-FFF2-40B4-BE49-F238E27FC236}">
                <a16:creationId xmlns:a16="http://schemas.microsoft.com/office/drawing/2014/main" id="{35290C22-C685-4649-B226-D2BD2DA26916}"/>
              </a:ext>
            </a:extLst>
          </p:cNvPr>
          <p:cNvSpPr txBox="1">
            <a:spLocks/>
          </p:cNvSpPr>
          <p:nvPr/>
        </p:nvSpPr>
        <p:spPr>
          <a:xfrm>
            <a:off x="590757" y="3656"/>
            <a:ext cx="5623353" cy="1120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120000"/>
              </a:lnSpc>
              <a:spcAft>
                <a:spcPts val="600"/>
              </a:spcAft>
            </a:pPr>
            <a:r>
              <a:rPr lang="sk-SK" sz="4000" spc="-50" dirty="0">
                <a:solidFill>
                  <a:schemeClr val="tx1"/>
                </a:solidFill>
              </a:rPr>
              <a:t>Najpoužívanejšie metódy 3D tlače</a:t>
            </a:r>
            <a:endParaRPr lang="en-US" sz="4000" spc="-50" dirty="0">
              <a:solidFill>
                <a:schemeClr val="tx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D53FDF0E-BB8F-44C4-90D0-BD262A350391}"/>
              </a:ext>
            </a:extLst>
          </p:cNvPr>
          <p:cNvSpPr txBox="1"/>
          <p:nvPr/>
        </p:nvSpPr>
        <p:spPr>
          <a:xfrm>
            <a:off x="1049490" y="1210679"/>
            <a:ext cx="46014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/>
              <a:t>SLA - </a:t>
            </a:r>
            <a:r>
              <a:rPr lang="sk-SK" dirty="0" err="1"/>
              <a:t>StereoLithography</a:t>
            </a:r>
            <a:r>
              <a:rPr lang="sk-SK" dirty="0"/>
              <a:t> </a:t>
            </a:r>
            <a:r>
              <a:rPr lang="sk-SK" dirty="0" err="1"/>
              <a:t>Apparatus</a:t>
            </a: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55ECC6E5-C685-43EE-B5C3-AEDDA0C563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678" y="1042243"/>
            <a:ext cx="4973304" cy="5078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1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kTextu 4">
            <a:extLst>
              <a:ext uri="{FF2B5EF4-FFF2-40B4-BE49-F238E27FC236}">
                <a16:creationId xmlns:a16="http://schemas.microsoft.com/office/drawing/2014/main" id="{F371B5EE-09F2-4AB3-8D0B-91755760D76B}"/>
              </a:ext>
            </a:extLst>
          </p:cNvPr>
          <p:cNvSpPr txBox="1"/>
          <p:nvPr/>
        </p:nvSpPr>
        <p:spPr>
          <a:xfrm>
            <a:off x="200025" y="1069821"/>
            <a:ext cx="6434455" cy="28623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sk-SK" sz="1800" dirty="0"/>
          </a:p>
          <a:p>
            <a:pPr algn="just"/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sz="1800" dirty="0"/>
              <a:t>Počas tlače sa na nové vrstvy nanesie vrstva jemného prášku a ten sa následne </a:t>
            </a:r>
            <a:r>
              <a:rPr lang="sk-SK" sz="1800" b="1" dirty="0"/>
              <a:t>laserom </a:t>
            </a:r>
            <a:r>
              <a:rPr lang="sk-SK" sz="1800" b="1" dirty="0" err="1"/>
              <a:t>sinteruje</a:t>
            </a:r>
            <a:r>
              <a:rPr lang="sk-SK" sz="1800" dirty="0"/>
              <a:t> (materiál sa roztaví do tekutej podoby)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sz="18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sz="1800" dirty="0"/>
              <a:t>Obvykle sa používa v medicíne a pri </a:t>
            </a:r>
            <a:r>
              <a:rPr lang="sk-SK" sz="1800" dirty="0" err="1"/>
              <a:t>prototypovaní</a:t>
            </a:r>
            <a:endParaRPr lang="sk-SK" sz="18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sz="1800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sz="1800" dirty="0"/>
              <a:t>Tlačiareň schopná tlačiť najdetailnejšie objekty</a:t>
            </a:r>
          </a:p>
          <a:p>
            <a:pPr algn="just"/>
            <a:endParaRPr lang="sk-SK" sz="1800" dirty="0"/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A1E538FA-AB07-49E3-81A6-01D701153752}"/>
              </a:ext>
            </a:extLst>
          </p:cNvPr>
          <p:cNvSpPr txBox="1"/>
          <p:nvPr/>
        </p:nvSpPr>
        <p:spPr>
          <a:xfrm>
            <a:off x="1090765" y="1170039"/>
            <a:ext cx="46014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/>
              <a:t>SLS - </a:t>
            </a:r>
            <a:r>
              <a:rPr lang="sk-SK" dirty="0" err="1"/>
              <a:t>Selective</a:t>
            </a:r>
            <a:r>
              <a:rPr lang="sk-SK" dirty="0"/>
              <a:t> Laser </a:t>
            </a:r>
            <a:r>
              <a:rPr lang="sk-SK" dirty="0" err="1"/>
              <a:t>Sintering</a:t>
            </a:r>
            <a:endParaRPr lang="sk-SK" dirty="0"/>
          </a:p>
        </p:txBody>
      </p:sp>
      <p:pic>
        <p:nvPicPr>
          <p:cNvPr id="7" name="Obrázok 6">
            <a:extLst>
              <a:ext uri="{FF2B5EF4-FFF2-40B4-BE49-F238E27FC236}">
                <a16:creationId xmlns:a16="http://schemas.microsoft.com/office/drawing/2014/main" id="{0542C3B0-F72B-4B50-BFDE-AFC7CF58E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1018" y="454538"/>
            <a:ext cx="7488133" cy="5894143"/>
          </a:xfrm>
          <a:prstGeom prst="rect">
            <a:avLst/>
          </a:prstGeom>
        </p:spPr>
      </p:pic>
      <p:sp>
        <p:nvSpPr>
          <p:cNvPr id="8" name="Nadpis 1">
            <a:extLst>
              <a:ext uri="{FF2B5EF4-FFF2-40B4-BE49-F238E27FC236}">
                <a16:creationId xmlns:a16="http://schemas.microsoft.com/office/drawing/2014/main" id="{97AD85EF-5206-45B4-AD69-9D95BD437051}"/>
              </a:ext>
            </a:extLst>
          </p:cNvPr>
          <p:cNvSpPr txBox="1">
            <a:spLocks/>
          </p:cNvSpPr>
          <p:nvPr/>
        </p:nvSpPr>
        <p:spPr>
          <a:xfrm>
            <a:off x="590757" y="3656"/>
            <a:ext cx="5623353" cy="1120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120000"/>
              </a:lnSpc>
              <a:spcAft>
                <a:spcPts val="600"/>
              </a:spcAft>
            </a:pPr>
            <a:r>
              <a:rPr lang="sk-SK" sz="4000" spc="-50" dirty="0">
                <a:solidFill>
                  <a:schemeClr val="tx1"/>
                </a:solidFill>
              </a:rPr>
              <a:t>Najpoužívanejšie metódy 3D tlače</a:t>
            </a:r>
            <a:endParaRPr lang="en-US" sz="40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8445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78B7715A-EE46-456C-BD11-05CB5F9BDB83}"/>
              </a:ext>
            </a:extLst>
          </p:cNvPr>
          <p:cNvSpPr txBox="1">
            <a:spLocks/>
          </p:cNvSpPr>
          <p:nvPr/>
        </p:nvSpPr>
        <p:spPr>
          <a:xfrm>
            <a:off x="914400" y="640080"/>
            <a:ext cx="3724657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pc="-50" dirty="0">
                <a:solidFill>
                  <a:schemeClr val="tx1"/>
                </a:solidFill>
              </a:rPr>
              <a:t>Proces 3D tlače</a:t>
            </a:r>
            <a:endParaRPr lang="en-US" spc="-50" dirty="0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B67D982-25C5-4CC2-AA64-276BE3B2CA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E505C51C-4E44-4E61-90D0-6B067889E5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57" r="-1" b="-1"/>
          <a:stretch/>
        </p:blipFill>
        <p:spPr>
          <a:xfrm>
            <a:off x="4639057" y="10"/>
            <a:ext cx="7552944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844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5DB26D7B-ACA2-4A5A-B235-8726643AE6E5}"/>
              </a:ext>
            </a:extLst>
          </p:cNvPr>
          <p:cNvSpPr txBox="1">
            <a:spLocks/>
          </p:cNvSpPr>
          <p:nvPr/>
        </p:nvSpPr>
        <p:spPr>
          <a:xfrm>
            <a:off x="1485265" y="1124118"/>
            <a:ext cx="3724657" cy="603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800" spc="-50" dirty="0">
                <a:solidFill>
                  <a:schemeClr val="tx1"/>
                </a:solidFill>
              </a:rPr>
              <a:t>3D modely</a:t>
            </a:r>
            <a:endParaRPr lang="en-US" sz="3800" spc="-50" dirty="0">
              <a:solidFill>
                <a:schemeClr val="tx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9FA65243-A955-485D-8139-0BB05A160E0C}"/>
              </a:ext>
            </a:extLst>
          </p:cNvPr>
          <p:cNvSpPr txBox="1"/>
          <p:nvPr/>
        </p:nvSpPr>
        <p:spPr>
          <a:xfrm>
            <a:off x="228600" y="2272159"/>
            <a:ext cx="8437880" cy="417037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sk-SK" sz="1900" b="1" dirty="0"/>
              <a:t>Webové portály:</a:t>
            </a:r>
          </a:p>
          <a:p>
            <a:pPr lvl="1"/>
            <a:r>
              <a:rPr lang="sk-SK" sz="1900" dirty="0">
                <a:hlinkClick r:id="rId2"/>
              </a:rPr>
              <a:t>http://www.prusaprinters.org/</a:t>
            </a:r>
            <a:endParaRPr lang="sk-SK" sz="1900" dirty="0"/>
          </a:p>
          <a:p>
            <a:pPr lvl="1"/>
            <a:r>
              <a:rPr lang="sk-SK" sz="1900" dirty="0">
                <a:hlinkClick r:id="rId3"/>
              </a:rPr>
              <a:t>https://www.thingiverse.com/</a:t>
            </a:r>
            <a:endParaRPr lang="sk-SK" sz="1900" dirty="0"/>
          </a:p>
          <a:p>
            <a:pPr lvl="1"/>
            <a:r>
              <a:rPr lang="sk-SK" sz="1900" dirty="0">
                <a:hlinkClick r:id="rId4"/>
              </a:rPr>
              <a:t>https://www.youmagine.com/</a:t>
            </a:r>
            <a:endParaRPr lang="sk-SK" sz="1900" dirty="0"/>
          </a:p>
          <a:p>
            <a:pPr lvl="1"/>
            <a:r>
              <a:rPr lang="sk-SK" sz="1900" dirty="0">
                <a:hlinkClick r:id="rId5"/>
              </a:rPr>
              <a:t>https://pinshape.com/</a:t>
            </a:r>
            <a:endParaRPr lang="sk-SK" sz="1900" dirty="0"/>
          </a:p>
          <a:p>
            <a:pPr lvl="1"/>
            <a:r>
              <a:rPr lang="sk-SK" sz="1900" dirty="0">
                <a:hlinkClick r:id="rId6"/>
              </a:rPr>
              <a:t>https://www.myminifactory.com</a:t>
            </a:r>
            <a:endParaRPr lang="sk-SK" sz="1900" dirty="0"/>
          </a:p>
          <a:p>
            <a:pPr lvl="1"/>
            <a:r>
              <a:rPr lang="sk-SK" sz="1900" dirty="0">
                <a:hlinkClick r:id="rId7"/>
              </a:rPr>
              <a:t>https://cults3d.com/en</a:t>
            </a:r>
            <a:endParaRPr lang="sk-SK" sz="1900" dirty="0"/>
          </a:p>
          <a:p>
            <a:pPr lvl="1"/>
            <a:endParaRPr lang="sk-SK" sz="1900" dirty="0"/>
          </a:p>
          <a:p>
            <a:r>
              <a:rPr lang="sk-SK" sz="1900" b="1" dirty="0"/>
              <a:t>Nástroje na modelovanie:</a:t>
            </a:r>
          </a:p>
          <a:p>
            <a:pPr lvl="1"/>
            <a:r>
              <a:rPr lang="sk-SK" sz="1900" dirty="0">
                <a:hlinkClick r:id="rId8"/>
              </a:rPr>
              <a:t>https://www.tinkercad.com/</a:t>
            </a:r>
            <a:endParaRPr lang="sk-SK" sz="1900" dirty="0"/>
          </a:p>
          <a:p>
            <a:pPr lvl="1"/>
            <a:r>
              <a:rPr lang="sk-SK" sz="1900" dirty="0">
                <a:hlinkClick r:id="rId9"/>
              </a:rPr>
              <a:t>https://www.autodesk.com/products/fusion-360/overview</a:t>
            </a:r>
            <a:endParaRPr lang="sk-SK" sz="1900" dirty="0"/>
          </a:p>
          <a:p>
            <a:pPr lvl="1"/>
            <a:r>
              <a:rPr lang="sk-SK" sz="1900" dirty="0">
                <a:hlinkClick r:id="rId10"/>
              </a:rPr>
              <a:t>https://www.blender.org/</a:t>
            </a:r>
            <a:endParaRPr lang="sk-SK" sz="1900" dirty="0"/>
          </a:p>
          <a:p>
            <a:pPr lvl="1"/>
            <a:r>
              <a:rPr lang="sk-SK" sz="1900" dirty="0">
                <a:hlinkClick r:id="rId11"/>
              </a:rPr>
              <a:t>http://www.openscad.org/</a:t>
            </a:r>
            <a:r>
              <a:rPr lang="sk-SK" sz="1900" dirty="0"/>
              <a:t> návod http://www.josefprusa.cz/openscad</a:t>
            </a:r>
          </a:p>
          <a:p>
            <a:endParaRPr lang="sk-SK" sz="1800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BC86084-D5DF-4DBA-BAE5-BFF4DB07467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51" y="1427"/>
            <a:ext cx="2131083" cy="2131083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AA624B6E-E7CB-4761-909D-A55585BF653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3819"/>
            <a:ext cx="2579438" cy="2108691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A468C86B-E2FB-40EB-91C4-393F987A5F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323" y="2355844"/>
            <a:ext cx="2119330" cy="211933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641D21E9-D55C-45B1-B78E-EA1E799FA184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3009" y="4698509"/>
            <a:ext cx="1894565" cy="18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571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F07F7FF2-4627-47D5-AEA8-CF75EE697ECA}"/>
              </a:ext>
            </a:extLst>
          </p:cNvPr>
          <p:cNvSpPr txBox="1">
            <a:spLocks/>
          </p:cNvSpPr>
          <p:nvPr/>
        </p:nvSpPr>
        <p:spPr>
          <a:xfrm>
            <a:off x="1475954" y="529338"/>
            <a:ext cx="3724657" cy="603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800" spc="-50" dirty="0">
                <a:solidFill>
                  <a:schemeClr val="tx1"/>
                </a:solidFill>
              </a:rPr>
              <a:t>Materiály</a:t>
            </a:r>
            <a:endParaRPr lang="en-US" sz="3800" spc="-50" dirty="0">
              <a:solidFill>
                <a:schemeClr val="tx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C4FF6AB9-0058-4BE5-8C6A-69A912D2916E}"/>
              </a:ext>
            </a:extLst>
          </p:cNvPr>
          <p:cNvSpPr txBox="1"/>
          <p:nvPr/>
        </p:nvSpPr>
        <p:spPr>
          <a:xfrm>
            <a:off x="137201" y="1170038"/>
            <a:ext cx="6434455" cy="452431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b="1" dirty="0"/>
              <a:t>FDM tlačiarne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/>
              <a:t>PLA</a:t>
            </a:r>
            <a:r>
              <a:rPr lang="sk-SK" dirty="0"/>
              <a:t> – najpopulárnejší (pekný povrch objektov, vhodný pre malé a detailné objekty, bez zápachu pri tlači, malá teplotná rozťažnosť),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/>
              <a:t>PETG</a:t>
            </a:r>
            <a:r>
              <a:rPr lang="sk-SK" dirty="0"/>
              <a:t> – univerzálny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/>
              <a:t>ASA (ABS) </a:t>
            </a:r>
            <a:r>
              <a:rPr lang="sk-SK" dirty="0"/>
              <a:t>– teplotne odolný, vhodný pre tlač mechanických častí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/>
              <a:t>FLEX (TPU)</a:t>
            </a:r>
            <a:r>
              <a:rPr lang="sk-SK" dirty="0"/>
              <a:t> – čiastočne ohybné materiály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dirty="0"/>
              <a:t>Kompozitné materiály – plast + rôzne formy prachu</a:t>
            </a:r>
          </a:p>
          <a:p>
            <a:pPr lvl="1" algn="just"/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b="1" dirty="0"/>
              <a:t>SLA tlačiarne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dirty="0"/>
              <a:t>t</a:t>
            </a:r>
            <a:r>
              <a:rPr lang="sk-SK" sz="1800" dirty="0"/>
              <a:t>ekutá živica (</a:t>
            </a:r>
            <a:r>
              <a:rPr lang="sk-SK" sz="1800" dirty="0" err="1"/>
              <a:t>resin</a:t>
            </a:r>
            <a:r>
              <a:rPr lang="sk-SK" sz="1800" dirty="0"/>
              <a:t>)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b="1" dirty="0"/>
              <a:t>SLS tlačiarne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dirty="0"/>
              <a:t>špeciálny prášok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endParaRPr lang="sk-SK" dirty="0"/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CC6FD7A2-5ECB-4095-8B79-8C2D514CAF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81" y="684632"/>
            <a:ext cx="2531120" cy="192585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8AEC067A-8816-43C1-B4EA-B8905A6CDE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3651" y="969725"/>
            <a:ext cx="4375356" cy="3281517"/>
          </a:xfrm>
          <a:prstGeom prst="rect">
            <a:avLst/>
          </a:prstGeom>
        </p:spPr>
      </p:pic>
      <p:pic>
        <p:nvPicPr>
          <p:cNvPr id="8" name="Obrázok 7">
            <a:extLst>
              <a:ext uri="{FF2B5EF4-FFF2-40B4-BE49-F238E27FC236}">
                <a16:creationId xmlns:a16="http://schemas.microsoft.com/office/drawing/2014/main" id="{A8166A75-6821-453B-B7DF-DCA0294242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81" y="2477770"/>
            <a:ext cx="2857500" cy="2857500"/>
          </a:xfrm>
          <a:prstGeom prst="rect">
            <a:avLst/>
          </a:prstGeom>
        </p:spPr>
      </p:pic>
      <p:pic>
        <p:nvPicPr>
          <p:cNvPr id="9" name="Obrázok 8">
            <a:extLst>
              <a:ext uri="{FF2B5EF4-FFF2-40B4-BE49-F238E27FC236}">
                <a16:creationId xmlns:a16="http://schemas.microsoft.com/office/drawing/2014/main" id="{AA1FCB4E-2EC8-4367-8DA8-1B59311C3E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484" y="3444428"/>
            <a:ext cx="4375356" cy="368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7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F5C7375A-AF2D-46EA-A770-554161330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043" r="3178" b="-1"/>
          <a:stretch/>
        </p:blipFill>
        <p:spPr>
          <a:xfrm>
            <a:off x="0" y="819744"/>
            <a:ext cx="11003280" cy="6189346"/>
          </a:xfrm>
          <a:prstGeom prst="rect">
            <a:avLst/>
          </a:prstGeo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F406D0AC-32DF-46FD-B638-B9CFBE0C0768}"/>
              </a:ext>
            </a:extLst>
          </p:cNvPr>
          <p:cNvSpPr txBox="1">
            <a:spLocks/>
          </p:cNvSpPr>
          <p:nvPr/>
        </p:nvSpPr>
        <p:spPr>
          <a:xfrm>
            <a:off x="192214" y="376079"/>
            <a:ext cx="10734675" cy="60356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600" spc="-50" dirty="0">
                <a:solidFill>
                  <a:schemeClr val="tx1"/>
                </a:solidFill>
              </a:rPr>
              <a:t>Úprava materiálov ABS (ASA) acetónom</a:t>
            </a:r>
            <a:endParaRPr lang="en-US" sz="36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572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Textu 3">
            <a:extLst>
              <a:ext uri="{FF2B5EF4-FFF2-40B4-BE49-F238E27FC236}">
                <a16:creationId xmlns:a16="http://schemas.microsoft.com/office/drawing/2014/main" id="{F511D92B-ACA6-4731-8B3B-AAF593AE749D}"/>
              </a:ext>
            </a:extLst>
          </p:cNvPr>
          <p:cNvSpPr txBox="1"/>
          <p:nvPr/>
        </p:nvSpPr>
        <p:spPr>
          <a:xfrm>
            <a:off x="510747" y="1293341"/>
            <a:ext cx="5115697" cy="517064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sk-SK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Stringing</a:t>
            </a: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Elephant</a:t>
            </a:r>
            <a:r>
              <a:rPr lang="sk-SK" sz="2400" dirty="0"/>
              <a:t> </a:t>
            </a:r>
            <a:r>
              <a:rPr lang="sk-SK" sz="2400" dirty="0" err="1"/>
              <a:t>foot</a:t>
            </a: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Warping</a:t>
            </a: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Ghosting</a:t>
            </a: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Layer</a:t>
            </a:r>
            <a:r>
              <a:rPr lang="sk-SK" sz="2400" dirty="0"/>
              <a:t> </a:t>
            </a:r>
            <a:r>
              <a:rPr lang="sk-SK" sz="2400" dirty="0" err="1"/>
              <a:t>shift</a:t>
            </a:r>
            <a:r>
              <a:rPr lang="sk-SK" sz="2400" dirty="0"/>
              <a:t> 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 err="1"/>
              <a:t>Clogged</a:t>
            </a:r>
            <a:r>
              <a:rPr lang="sk-SK" sz="2400" dirty="0"/>
              <a:t> </a:t>
            </a:r>
            <a:r>
              <a:rPr lang="sk-SK" sz="2400" dirty="0" err="1"/>
              <a:t>extruder</a:t>
            </a: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endParaRPr lang="sk-SK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sk-SK" sz="2400" dirty="0">
                <a:hlinkClick r:id="rId2"/>
              </a:rPr>
              <a:t>https://www.simplify3d.com/support/print-quality-troubleshooting/</a:t>
            </a:r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  <a:p>
            <a:endParaRPr lang="sk-SK" dirty="0"/>
          </a:p>
        </p:txBody>
      </p:sp>
      <p:pic>
        <p:nvPicPr>
          <p:cNvPr id="8" name="Obrázok 7">
            <a:extLst>
              <a:ext uri="{FF2B5EF4-FFF2-40B4-BE49-F238E27FC236}">
                <a16:creationId xmlns:a16="http://schemas.microsoft.com/office/drawing/2014/main" id="{A5BE7EB2-0296-48CF-9B4D-32EBE413A8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7973" y="1122823"/>
            <a:ext cx="3690366" cy="2762250"/>
          </a:xfrm>
          <a:prstGeom prst="rect">
            <a:avLst/>
          </a:prstGeom>
        </p:spPr>
      </p:pic>
      <p:pic>
        <p:nvPicPr>
          <p:cNvPr id="10" name="Obrázok 9">
            <a:extLst>
              <a:ext uri="{FF2B5EF4-FFF2-40B4-BE49-F238E27FC236}">
                <a16:creationId xmlns:a16="http://schemas.microsoft.com/office/drawing/2014/main" id="{2595E7CC-1632-4313-B13A-647B8F649A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0838" y="4354052"/>
            <a:ext cx="3340267" cy="2503948"/>
          </a:xfrm>
          <a:prstGeom prst="rect">
            <a:avLst/>
          </a:prstGeom>
        </p:spPr>
      </p:pic>
      <p:pic>
        <p:nvPicPr>
          <p:cNvPr id="12" name="Obrázok 11">
            <a:extLst>
              <a:ext uri="{FF2B5EF4-FFF2-40B4-BE49-F238E27FC236}">
                <a16:creationId xmlns:a16="http://schemas.microsoft.com/office/drawing/2014/main" id="{37F12E7D-8A1F-4D91-92CC-333568EBFF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287143"/>
            <a:ext cx="2065389" cy="1805410"/>
          </a:xfrm>
          <a:prstGeom prst="rect">
            <a:avLst/>
          </a:prstGeom>
        </p:spPr>
      </p:pic>
      <p:pic>
        <p:nvPicPr>
          <p:cNvPr id="14" name="Obrázok 13">
            <a:extLst>
              <a:ext uri="{FF2B5EF4-FFF2-40B4-BE49-F238E27FC236}">
                <a16:creationId xmlns:a16="http://schemas.microsoft.com/office/drawing/2014/main" id="{2D650BBB-049A-4314-861E-CE97568B4C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9077" y="1160206"/>
            <a:ext cx="1934146" cy="1934146"/>
          </a:xfrm>
          <a:prstGeom prst="rect">
            <a:avLst/>
          </a:prstGeom>
        </p:spPr>
      </p:pic>
      <p:sp>
        <p:nvSpPr>
          <p:cNvPr id="11" name="Nadpis 1">
            <a:extLst>
              <a:ext uri="{FF2B5EF4-FFF2-40B4-BE49-F238E27FC236}">
                <a16:creationId xmlns:a16="http://schemas.microsoft.com/office/drawing/2014/main" id="{DBD464CD-D892-441F-B44D-A7C3BE987535}"/>
              </a:ext>
            </a:extLst>
          </p:cNvPr>
          <p:cNvSpPr txBox="1">
            <a:spLocks/>
          </p:cNvSpPr>
          <p:nvPr/>
        </p:nvSpPr>
        <p:spPr>
          <a:xfrm>
            <a:off x="114514" y="198994"/>
            <a:ext cx="5981486" cy="113290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800" spc="-50" dirty="0" err="1">
                <a:solidFill>
                  <a:schemeClr val="tx1"/>
                </a:solidFill>
              </a:rPr>
              <a:t>NajčastejšiE</a:t>
            </a:r>
            <a:r>
              <a:rPr lang="sk-SK" sz="3800" spc="-50" dirty="0">
                <a:solidFill>
                  <a:schemeClr val="tx1"/>
                </a:solidFill>
              </a:rPr>
              <a:t> chyby pri 3D tlači</a:t>
            </a:r>
            <a:endParaRPr lang="en-US" sz="38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30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okTextu 3">
            <a:extLst>
              <a:ext uri="{FF2B5EF4-FFF2-40B4-BE49-F238E27FC236}">
                <a16:creationId xmlns:a16="http://schemas.microsoft.com/office/drawing/2014/main" id="{C1F91B35-21F0-43B8-AA71-FD450206C455}"/>
              </a:ext>
            </a:extLst>
          </p:cNvPr>
          <p:cNvSpPr txBox="1"/>
          <p:nvPr/>
        </p:nvSpPr>
        <p:spPr>
          <a:xfrm>
            <a:off x="510747" y="1293341"/>
            <a:ext cx="5337603" cy="443198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200" dirty="0"/>
              <a:t>3D tlač je proces, pri ktorom sa </a:t>
            </a:r>
            <a:r>
              <a:rPr lang="sk-SK" sz="2200" u="sng" dirty="0"/>
              <a:t>z digitálnej predlohy vytvára fyzický model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2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200" dirty="0"/>
              <a:t>Existuje viacero technológii: </a:t>
            </a:r>
            <a:r>
              <a:rPr lang="sk-SK" sz="2200" b="1" dirty="0"/>
              <a:t>FFF/FDM, SLA, SLS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2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200" b="1" dirty="0"/>
              <a:t>Princíp</a:t>
            </a:r>
            <a:r>
              <a:rPr lang="sk-SK" sz="2200" dirty="0"/>
              <a:t> – objekt vzniká postupne, vrstva po vrstve, natavovaním tenkého prúžku plastového materiálu = ADAPTÍVNA výroba (materiál sa postupne pridáva)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sk-SK" dirty="0"/>
          </a:p>
        </p:txBody>
      </p:sp>
      <p:pic>
        <p:nvPicPr>
          <p:cNvPr id="12" name="Obrázok 11">
            <a:extLst>
              <a:ext uri="{FF2B5EF4-FFF2-40B4-BE49-F238E27FC236}">
                <a16:creationId xmlns:a16="http://schemas.microsoft.com/office/drawing/2014/main" id="{B1BCDE37-9A6C-4D6F-977D-04AF295142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0078" y="692596"/>
            <a:ext cx="5472807" cy="5472807"/>
          </a:xfrm>
          <a:prstGeom prst="rect">
            <a:avLst/>
          </a:prstGeom>
          <a:noFill/>
        </p:spPr>
      </p:pic>
      <p:sp>
        <p:nvSpPr>
          <p:cNvPr id="7" name="Nadpis 1">
            <a:extLst>
              <a:ext uri="{FF2B5EF4-FFF2-40B4-BE49-F238E27FC236}">
                <a16:creationId xmlns:a16="http://schemas.microsoft.com/office/drawing/2014/main" id="{D751A05F-54B9-4C3F-BB5D-8D3A5DDE7F44}"/>
              </a:ext>
            </a:extLst>
          </p:cNvPr>
          <p:cNvSpPr txBox="1">
            <a:spLocks/>
          </p:cNvSpPr>
          <p:nvPr/>
        </p:nvSpPr>
        <p:spPr>
          <a:xfrm>
            <a:off x="510747" y="352425"/>
            <a:ext cx="4947078" cy="9033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sk-SK" sz="4000" dirty="0"/>
              <a:t>ÚVOD</a:t>
            </a:r>
          </a:p>
        </p:txBody>
      </p:sp>
    </p:spTree>
    <p:extLst>
      <p:ext uri="{BB962C8B-B14F-4D97-AF65-F5344CB8AC3E}">
        <p14:creationId xmlns:p14="http://schemas.microsoft.com/office/powerpoint/2010/main" val="2900780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adpis 1">
            <a:extLst>
              <a:ext uri="{FF2B5EF4-FFF2-40B4-BE49-F238E27FC236}">
                <a16:creationId xmlns:a16="http://schemas.microsoft.com/office/drawing/2014/main" id="{8539F7D4-D328-4E9D-89DD-C5F6933E5097}"/>
              </a:ext>
            </a:extLst>
          </p:cNvPr>
          <p:cNvSpPr txBox="1">
            <a:spLocks/>
          </p:cNvSpPr>
          <p:nvPr/>
        </p:nvSpPr>
        <p:spPr>
          <a:xfrm>
            <a:off x="224997" y="314325"/>
            <a:ext cx="562335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000" spc="-50" dirty="0" err="1">
                <a:solidFill>
                  <a:schemeClr val="tx1"/>
                </a:solidFill>
              </a:rPr>
              <a:t>História</a:t>
            </a:r>
            <a:endParaRPr lang="en-US" sz="4000" spc="-50" dirty="0">
              <a:solidFill>
                <a:schemeClr val="tx1"/>
              </a:solidFill>
            </a:endParaRPr>
          </a:p>
        </p:txBody>
      </p:sp>
      <p:pic>
        <p:nvPicPr>
          <p:cNvPr id="6" name="Obrázok 5" descr="Obrázok, na ktorom je jedlo, chod&#10;&#10;Automaticky generovaný popis">
            <a:extLst>
              <a:ext uri="{FF2B5EF4-FFF2-40B4-BE49-F238E27FC236}">
                <a16:creationId xmlns:a16="http://schemas.microsoft.com/office/drawing/2014/main" id="{998D325D-3D8F-4018-BC9A-E60ABF24C8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360" r="-2" b="-2"/>
          <a:stretch/>
        </p:blipFill>
        <p:spPr>
          <a:xfrm>
            <a:off x="6095999" y="10"/>
            <a:ext cx="5075239" cy="3355932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63E4460A-59EA-4404-9FDC-30DED6BF19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88"/>
          <a:stretch/>
        </p:blipFill>
        <p:spPr>
          <a:xfrm>
            <a:off x="6095999" y="3476625"/>
            <a:ext cx="5075238" cy="3381375"/>
          </a:xfrm>
          <a:prstGeom prst="rect">
            <a:avLst/>
          </a:prstGeom>
        </p:spPr>
      </p:pic>
      <p:sp>
        <p:nvSpPr>
          <p:cNvPr id="15" name="BlokTextu 14">
            <a:extLst>
              <a:ext uri="{FF2B5EF4-FFF2-40B4-BE49-F238E27FC236}">
                <a16:creationId xmlns:a16="http://schemas.microsoft.com/office/drawing/2014/main" id="{075A424F-7FD2-4E55-AE18-9BCA0816DDDC}"/>
              </a:ext>
            </a:extLst>
          </p:cNvPr>
          <p:cNvSpPr txBox="1"/>
          <p:nvPr/>
        </p:nvSpPr>
        <p:spPr>
          <a:xfrm>
            <a:off x="200025" y="1293341"/>
            <a:ext cx="5648325" cy="501675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Tavná </a:t>
            </a:r>
            <a:r>
              <a:rPr lang="sk-SK" sz="2000" dirty="0" err="1"/>
              <a:t>pištol</a:t>
            </a:r>
            <a:r>
              <a:rPr lang="sk-SK" sz="2000" dirty="0"/>
              <a:t> – </a:t>
            </a:r>
            <a:r>
              <a:rPr lang="sk-SK" sz="2000" dirty="0" err="1"/>
              <a:t>tryska</a:t>
            </a:r>
            <a:r>
              <a:rPr lang="sk-SK" sz="2000" dirty="0"/>
              <a:t> taví </a:t>
            </a:r>
            <a:r>
              <a:rPr lang="sk-SK" sz="2000" dirty="0" err="1"/>
              <a:t>polyetónovú</a:t>
            </a:r>
            <a:r>
              <a:rPr lang="sk-SK" sz="2000" dirty="0"/>
              <a:t> tavnú tyčinku</a:t>
            </a:r>
          </a:p>
          <a:p>
            <a:pPr algn="just"/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3D pero – vyvinuté až po 3D tlačiarňach, podobné ako tavná pištoľ</a:t>
            </a:r>
          </a:p>
          <a:p>
            <a:pPr algn="just"/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O 3D sa však hovorí už od 80. rokov min. storočia (1984 vynález </a:t>
            </a:r>
            <a:r>
              <a:rPr lang="sk-SK" sz="2000" dirty="0" err="1"/>
              <a:t>stereolitografia</a:t>
            </a:r>
            <a:r>
              <a:rPr lang="sk-SK" sz="2000" dirty="0"/>
              <a:t> = SLA)</a:t>
            </a:r>
          </a:p>
          <a:p>
            <a:pPr algn="just"/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V začiatkoch sa používala výlučne na výrobu prototypov (napr. potrebujeme vyskúšať, či sa diaľkový ovládač dobre drží,...)</a:t>
            </a:r>
          </a:p>
          <a:p>
            <a:pPr algn="just"/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1992 prvá komerčná 3D tlačiareň (SLA)</a:t>
            </a:r>
          </a:p>
        </p:txBody>
      </p:sp>
    </p:spTree>
    <p:extLst>
      <p:ext uri="{BB962C8B-B14F-4D97-AF65-F5344CB8AC3E}">
        <p14:creationId xmlns:p14="http://schemas.microsoft.com/office/powerpoint/2010/main" val="158446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EFA4D798-9CBE-41AD-BBF6-C2C7CB5EB99B}"/>
              </a:ext>
            </a:extLst>
          </p:cNvPr>
          <p:cNvSpPr txBox="1">
            <a:spLocks/>
          </p:cNvSpPr>
          <p:nvPr/>
        </p:nvSpPr>
        <p:spPr>
          <a:xfrm>
            <a:off x="-139148" y="4373215"/>
            <a:ext cx="3869547" cy="1237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4000" spc="-50" dirty="0" err="1">
                <a:solidFill>
                  <a:schemeClr val="tx1"/>
                </a:solidFill>
              </a:rPr>
              <a:t>História</a:t>
            </a:r>
            <a:r>
              <a:rPr lang="sk-SK" sz="4000" spc="-50" dirty="0">
                <a:solidFill>
                  <a:schemeClr val="tx1"/>
                </a:solidFill>
              </a:rPr>
              <a:t> -</a:t>
            </a:r>
            <a:r>
              <a:rPr lang="sk-SK" sz="4000" spc="-50" dirty="0" err="1">
                <a:solidFill>
                  <a:schemeClr val="tx1"/>
                </a:solidFill>
              </a:rPr>
              <a:t>RepRap</a:t>
            </a:r>
            <a:endParaRPr lang="en-US" sz="4000" spc="-50" dirty="0">
              <a:solidFill>
                <a:schemeClr val="tx1"/>
              </a:solidFill>
            </a:endParaRPr>
          </a:p>
        </p:txBody>
      </p:sp>
      <p:pic>
        <p:nvPicPr>
          <p:cNvPr id="11" name="Obrázok 10">
            <a:extLst>
              <a:ext uri="{FF2B5EF4-FFF2-40B4-BE49-F238E27FC236}">
                <a16:creationId xmlns:a16="http://schemas.microsoft.com/office/drawing/2014/main" id="{1A8D92FA-05C9-4698-B091-20D4D15C8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744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16" name="BlokTextu 15">
            <a:extLst>
              <a:ext uri="{FF2B5EF4-FFF2-40B4-BE49-F238E27FC236}">
                <a16:creationId xmlns:a16="http://schemas.microsoft.com/office/drawing/2014/main" id="{F0969B6E-23F0-4D8A-BA93-B9EBAA4C9E33}"/>
              </a:ext>
            </a:extLst>
          </p:cNvPr>
          <p:cNvSpPr txBox="1"/>
          <p:nvPr/>
        </p:nvSpPr>
        <p:spPr>
          <a:xfrm>
            <a:off x="3568148" y="3758475"/>
            <a:ext cx="7547941" cy="286232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2005, </a:t>
            </a:r>
            <a:r>
              <a:rPr lang="sk-SK" sz="2000" dirty="0" err="1"/>
              <a:t>University</a:t>
            </a:r>
            <a:r>
              <a:rPr lang="sk-SK" sz="2000" dirty="0"/>
              <a:t> of </a:t>
            </a:r>
            <a:r>
              <a:rPr lang="sk-SK" sz="2000" dirty="0" err="1"/>
              <a:t>Bath</a:t>
            </a:r>
            <a:r>
              <a:rPr lang="sk-SK" sz="2000" dirty="0"/>
              <a:t> vytvorený projekt </a:t>
            </a:r>
            <a:r>
              <a:rPr lang="sk-SK" sz="2000" dirty="0" err="1"/>
              <a:t>RepRap</a:t>
            </a:r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Idea – navrhnúť 3D tlačiareň, ktorá bude môcť vytlačiť, </a:t>
            </a:r>
            <a:r>
              <a:rPr lang="sk-SK" sz="2000" b="1" dirty="0"/>
              <a:t>čo najviac svojich súčiastok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 err="1"/>
              <a:t>Open-source</a:t>
            </a:r>
            <a:r>
              <a:rPr lang="sk-SK" sz="2000" dirty="0"/>
              <a:t> projekt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0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2000" dirty="0"/>
              <a:t>Veľká komunita – tlačiarne možno zakúpiť ako stavebnice, alebo kompletne zostavené a skalibrované</a:t>
            </a:r>
          </a:p>
        </p:txBody>
      </p:sp>
    </p:spTree>
    <p:extLst>
      <p:ext uri="{BB962C8B-B14F-4D97-AF65-F5344CB8AC3E}">
        <p14:creationId xmlns:p14="http://schemas.microsoft.com/office/powerpoint/2010/main" val="394838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F75A1F2-81B2-470E-8D03-D452486D6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9B6CED99-9550-4C69-BD9D-3FC987F2CC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150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5" name="Nadpis 1">
            <a:extLst>
              <a:ext uri="{FF2B5EF4-FFF2-40B4-BE49-F238E27FC236}">
                <a16:creationId xmlns:a16="http://schemas.microsoft.com/office/drawing/2014/main" id="{E400D287-94A5-4F9F-9C53-A30FB4940FCE}"/>
              </a:ext>
            </a:extLst>
          </p:cNvPr>
          <p:cNvSpPr txBox="1">
            <a:spLocks/>
          </p:cNvSpPr>
          <p:nvPr/>
        </p:nvSpPr>
        <p:spPr>
          <a:xfrm>
            <a:off x="-139148" y="4373215"/>
            <a:ext cx="3869547" cy="123733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4000" spc="-50" dirty="0">
                <a:solidFill>
                  <a:schemeClr val="tx1"/>
                </a:solidFill>
              </a:rPr>
              <a:t>Využitie 3D tlače</a:t>
            </a:r>
            <a:endParaRPr lang="en-US" sz="4000" spc="-50" dirty="0">
              <a:solidFill>
                <a:schemeClr val="tx1"/>
              </a:solidFill>
            </a:endParaRPr>
          </a:p>
        </p:txBody>
      </p:sp>
      <p:sp>
        <p:nvSpPr>
          <p:cNvPr id="6" name="BlokTextu 5">
            <a:extLst>
              <a:ext uri="{FF2B5EF4-FFF2-40B4-BE49-F238E27FC236}">
                <a16:creationId xmlns:a16="http://schemas.microsoft.com/office/drawing/2014/main" id="{7DAA9877-A4B8-45A6-807A-E426C63C5728}"/>
              </a:ext>
            </a:extLst>
          </p:cNvPr>
          <p:cNvSpPr txBox="1"/>
          <p:nvPr/>
        </p:nvSpPr>
        <p:spPr>
          <a:xfrm>
            <a:off x="3568148" y="3625125"/>
            <a:ext cx="7547941" cy="313932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návrh prototypov – lacnejšia </a:t>
            </a:r>
            <a:r>
              <a:rPr lang="sk-SK" dirty="0" err="1"/>
              <a:t>varianta</a:t>
            </a: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modelárstvo,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medicína – protézy a implantáty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oprava starých vecí (napr. harmoniky), kde sa nedajú zaobstarať diely,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výroba špeciálnych súčiastok,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architektúra a stavebníctvo – na vyrábanie modelov budov,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pomôcky na učenie, 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pomôcky na pečenie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 err="1"/>
              <a:t>cosplay</a:t>
            </a:r>
            <a:r>
              <a:rPr lang="sk-SK" dirty="0"/>
              <a:t> – vytváranie masiek a doplnkov, kt. sa následne upravujú </a:t>
            </a:r>
            <a:r>
              <a:rPr lang="sk-SK" dirty="0" err="1"/>
              <a:t>postprocessingom</a:t>
            </a:r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558898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Nadpis 1">
            <a:extLst>
              <a:ext uri="{FF2B5EF4-FFF2-40B4-BE49-F238E27FC236}">
                <a16:creationId xmlns:a16="http://schemas.microsoft.com/office/drawing/2014/main" id="{C4685323-47C2-4FD6-A401-D93935BE706E}"/>
              </a:ext>
            </a:extLst>
          </p:cNvPr>
          <p:cNvSpPr txBox="1">
            <a:spLocks/>
          </p:cNvSpPr>
          <p:nvPr/>
        </p:nvSpPr>
        <p:spPr>
          <a:xfrm>
            <a:off x="2836648" y="428625"/>
            <a:ext cx="562335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4000" spc="-50" dirty="0">
                <a:solidFill>
                  <a:schemeClr val="tx1"/>
                </a:solidFill>
              </a:rPr>
              <a:t>Technológie</a:t>
            </a:r>
            <a:endParaRPr lang="en-US" sz="4000" spc="-50" dirty="0">
              <a:solidFill>
                <a:schemeClr val="tx1"/>
              </a:solidFill>
            </a:endParaRPr>
          </a:p>
        </p:txBody>
      </p:sp>
      <p:sp>
        <p:nvSpPr>
          <p:cNvPr id="5" name="BlokTextu 4">
            <a:extLst>
              <a:ext uri="{FF2B5EF4-FFF2-40B4-BE49-F238E27FC236}">
                <a16:creationId xmlns:a16="http://schemas.microsoft.com/office/drawing/2014/main" id="{AC68A6D8-9ECC-44CF-91B4-86F8AF93FFDE}"/>
              </a:ext>
            </a:extLst>
          </p:cNvPr>
          <p:cNvSpPr txBox="1"/>
          <p:nvPr/>
        </p:nvSpPr>
        <p:spPr>
          <a:xfrm>
            <a:off x="1066800" y="1350491"/>
            <a:ext cx="9163050" cy="478592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1900" b="1" dirty="0"/>
              <a:t>Materiál v podobe struny 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Rozohriata </a:t>
            </a:r>
            <a:r>
              <a:rPr lang="sk-SK" sz="1900" dirty="0" err="1"/>
              <a:t>tryska</a:t>
            </a:r>
            <a:endParaRPr lang="sk-SK" sz="1900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FDM – </a:t>
            </a:r>
            <a:r>
              <a:rPr lang="sk-SK" sz="1900" dirty="0" err="1"/>
              <a:t>Fused</a:t>
            </a:r>
            <a:r>
              <a:rPr lang="sk-SK" sz="1900" dirty="0"/>
              <a:t> </a:t>
            </a:r>
            <a:r>
              <a:rPr lang="sk-SK" sz="1900" dirty="0" err="1"/>
              <a:t>Deposition</a:t>
            </a:r>
            <a:r>
              <a:rPr lang="sk-SK" sz="1900" dirty="0"/>
              <a:t> Modeling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FFF – </a:t>
            </a:r>
            <a:r>
              <a:rPr lang="sk-SK" sz="1900" dirty="0" err="1"/>
              <a:t>Fused</a:t>
            </a:r>
            <a:r>
              <a:rPr lang="sk-SK" sz="1900" dirty="0"/>
              <a:t> Filament </a:t>
            </a:r>
            <a:r>
              <a:rPr lang="sk-SK" sz="1900" dirty="0" err="1"/>
              <a:t>Fabrication</a:t>
            </a:r>
            <a:r>
              <a:rPr lang="sk-SK" sz="1900" dirty="0"/>
              <a:t> (synonymum FDM)</a:t>
            </a:r>
          </a:p>
          <a:p>
            <a:pPr lvl="1" algn="just"/>
            <a:endParaRPr lang="sk-SK" sz="19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1900" b="1" dirty="0"/>
              <a:t>Tekutý materiál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SLA </a:t>
            </a:r>
            <a:r>
              <a:rPr lang="sk-SK" sz="1900" dirty="0" err="1"/>
              <a:t>stereolitografia</a:t>
            </a:r>
            <a:endParaRPr lang="sk-SK" sz="1900" dirty="0"/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Materiál je vytvrdzovaný UV laserom, DLP projektorom</a:t>
            </a:r>
          </a:p>
          <a:p>
            <a:pPr lvl="1" algn="just"/>
            <a:endParaRPr lang="sk-SK" sz="19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1900" b="1" dirty="0"/>
              <a:t>Materiál v podobe jemného prášku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 err="1"/>
              <a:t>Sinterovaným</a:t>
            </a:r>
            <a:r>
              <a:rPr lang="sk-SK" sz="1900" dirty="0"/>
              <a:t> laserom (spája sa)</a:t>
            </a:r>
          </a:p>
          <a:p>
            <a:pPr marL="800100" lvl="1" indent="-342900" algn="just">
              <a:buFont typeface="Wingdings" panose="05000000000000000000" pitchFamily="2" charset="2"/>
              <a:buChar char="§"/>
            </a:pPr>
            <a:r>
              <a:rPr lang="sk-SK" sz="1900" dirty="0"/>
              <a:t>SLS technológia (</a:t>
            </a:r>
            <a:r>
              <a:rPr lang="sk-SK" sz="1900" dirty="0" err="1"/>
              <a:t>selective</a:t>
            </a:r>
            <a:r>
              <a:rPr lang="sk-SK" sz="1900" dirty="0"/>
              <a:t> laser </a:t>
            </a:r>
            <a:r>
              <a:rPr lang="sk-SK" sz="1900" dirty="0" err="1"/>
              <a:t>sintering</a:t>
            </a:r>
            <a:r>
              <a:rPr lang="sk-SK" sz="1900" dirty="0"/>
              <a:t>)</a:t>
            </a:r>
          </a:p>
          <a:p>
            <a:pPr lvl="1" algn="just"/>
            <a:endParaRPr lang="sk-SK" sz="1900" dirty="0"/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1900" dirty="0"/>
              <a:t>Nanášanie vrstiev na seba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r>
              <a:rPr lang="sk-SK" sz="1900" dirty="0"/>
              <a:t>Každá technológia vhodná na niečo iné</a:t>
            </a:r>
          </a:p>
          <a:p>
            <a:pPr marL="342900" indent="-342900" algn="just">
              <a:buFont typeface="Courier New" panose="02070309020205020404" pitchFamily="49" charset="0"/>
              <a:buChar char="o"/>
            </a:pPr>
            <a:endParaRPr lang="sk-SK" sz="2000" dirty="0"/>
          </a:p>
        </p:txBody>
      </p:sp>
    </p:spTree>
    <p:extLst>
      <p:ext uri="{BB962C8B-B14F-4D97-AF65-F5344CB8AC3E}">
        <p14:creationId xmlns:p14="http://schemas.microsoft.com/office/powerpoint/2010/main" val="3601356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lokTextu 4">
            <a:extLst>
              <a:ext uri="{FF2B5EF4-FFF2-40B4-BE49-F238E27FC236}">
                <a16:creationId xmlns:a16="http://schemas.microsoft.com/office/drawing/2014/main" id="{0E99576C-CBE8-4591-95A2-7AAB4A69F699}"/>
              </a:ext>
            </a:extLst>
          </p:cNvPr>
          <p:cNvSpPr txBox="1"/>
          <p:nvPr/>
        </p:nvSpPr>
        <p:spPr>
          <a:xfrm>
            <a:off x="200025" y="1069821"/>
            <a:ext cx="6434455" cy="5632311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38100">
            <a:solidFill>
              <a:schemeClr val="bg1">
                <a:alpha val="12000"/>
              </a:schemeClr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endParaRPr lang="sk-SK" dirty="0"/>
          </a:p>
          <a:p>
            <a:pPr algn="just"/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b="1" dirty="0"/>
              <a:t>Najrozšírenejšia a najdostupnejšia technológia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Stavebný materiál = roztavený plast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Tlačený materiál – </a:t>
            </a:r>
            <a:r>
              <a:rPr lang="sk-SK" b="1" dirty="0"/>
              <a:t>struna, filament</a:t>
            </a:r>
            <a:r>
              <a:rPr lang="sk-SK" dirty="0"/>
              <a:t> najčastejšie           o priemere 1,75mm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Práca je oproti iným technológiám </a:t>
            </a:r>
            <a:r>
              <a:rPr lang="sk-SK" b="1" dirty="0"/>
              <a:t>jednoduchá             a bezpečná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Nevýhoda – na tlačených objektoch vidno tlačové vrstvy</a:t>
            </a:r>
          </a:p>
          <a:p>
            <a:pPr marL="285750" indent="-285750" algn="just">
              <a:buFont typeface="Courier New" panose="02070309020205020404" pitchFamily="49" charset="0"/>
              <a:buChar char="o"/>
            </a:pPr>
            <a:endParaRPr lang="sk-SK" dirty="0"/>
          </a:p>
          <a:p>
            <a:pPr marL="285750" indent="-285750" algn="just">
              <a:buFont typeface="Courier New" panose="02070309020205020404" pitchFamily="49" charset="0"/>
              <a:buChar char="o"/>
            </a:pPr>
            <a:r>
              <a:rPr lang="sk-SK" dirty="0"/>
              <a:t>Kategórie: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 err="1"/>
              <a:t>Kartézska</a:t>
            </a:r>
            <a:r>
              <a:rPr lang="sk-SK" dirty="0"/>
              <a:t> – </a:t>
            </a:r>
            <a:r>
              <a:rPr lang="sk-SK" dirty="0" err="1"/>
              <a:t>extruder</a:t>
            </a:r>
            <a:r>
              <a:rPr lang="sk-SK" dirty="0"/>
              <a:t> sa pohybuje X, Z a podložka po Y osi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/>
              <a:t>Delta</a:t>
            </a:r>
            <a:r>
              <a:rPr lang="sk-SK" dirty="0"/>
              <a:t> – </a:t>
            </a:r>
            <a:r>
              <a:rPr lang="sk-SK" dirty="0" err="1"/>
              <a:t>extruder</a:t>
            </a:r>
            <a:r>
              <a:rPr lang="sk-SK" dirty="0"/>
              <a:t> je zavesený na troch ramenách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sk-SK" u="sng" dirty="0" err="1"/>
              <a:t>Polar</a:t>
            </a:r>
            <a:r>
              <a:rPr lang="sk-SK" dirty="0"/>
              <a:t> – polárny pohyb tlačovej hlavy, príprava modelu náročná</a:t>
            </a: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9E93179F-0BA0-4CF2-820A-259A7A06FF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041" r="23395" b="1"/>
          <a:stretch/>
        </p:blipFill>
        <p:spPr>
          <a:xfrm>
            <a:off x="6634481" y="907787"/>
            <a:ext cx="4719320" cy="5782001"/>
          </a:xfrm>
          <a:prstGeom prst="rect">
            <a:avLst/>
          </a:prstGeom>
        </p:spPr>
      </p:pic>
      <p:sp>
        <p:nvSpPr>
          <p:cNvPr id="7" name="BlokTextu 6">
            <a:extLst>
              <a:ext uri="{FF2B5EF4-FFF2-40B4-BE49-F238E27FC236}">
                <a16:creationId xmlns:a16="http://schemas.microsoft.com/office/drawing/2014/main" id="{B48FF9D5-7F7B-468F-ACD3-50E96817C00B}"/>
              </a:ext>
            </a:extLst>
          </p:cNvPr>
          <p:cNvSpPr txBox="1"/>
          <p:nvPr/>
        </p:nvSpPr>
        <p:spPr>
          <a:xfrm>
            <a:off x="1103465" y="1180199"/>
            <a:ext cx="4601497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sk-SK" dirty="0"/>
              <a:t>FDM/FFF - </a:t>
            </a:r>
            <a:r>
              <a:rPr lang="en-US" dirty="0"/>
              <a:t>Fused Deposition Modeling</a:t>
            </a:r>
            <a:endParaRPr lang="sk-SK" dirty="0"/>
          </a:p>
        </p:txBody>
      </p:sp>
      <p:sp>
        <p:nvSpPr>
          <p:cNvPr id="8" name="Nadpis 1">
            <a:extLst>
              <a:ext uri="{FF2B5EF4-FFF2-40B4-BE49-F238E27FC236}">
                <a16:creationId xmlns:a16="http://schemas.microsoft.com/office/drawing/2014/main" id="{62337DBF-3033-45C5-B0D1-3ABD5814F0C3}"/>
              </a:ext>
            </a:extLst>
          </p:cNvPr>
          <p:cNvSpPr txBox="1">
            <a:spLocks/>
          </p:cNvSpPr>
          <p:nvPr/>
        </p:nvSpPr>
        <p:spPr>
          <a:xfrm>
            <a:off x="590757" y="3656"/>
            <a:ext cx="5623353" cy="1120294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120000"/>
              </a:lnSpc>
              <a:spcAft>
                <a:spcPts val="600"/>
              </a:spcAft>
            </a:pPr>
            <a:r>
              <a:rPr lang="sk-SK" sz="4000" spc="-50" dirty="0">
                <a:solidFill>
                  <a:schemeClr val="tx1"/>
                </a:solidFill>
              </a:rPr>
              <a:t>Najpoužívanejšie metódy 3D tlače</a:t>
            </a:r>
            <a:endParaRPr lang="en-US" sz="40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712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5" descr="Obrázok, na ktorom je vnútri, hračka&#10;&#10;Automaticky generovaný popis">
            <a:extLst>
              <a:ext uri="{FF2B5EF4-FFF2-40B4-BE49-F238E27FC236}">
                <a16:creationId xmlns:a16="http://schemas.microsoft.com/office/drawing/2014/main" id="{76786A8C-BB27-4768-A05C-AB6A545D5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88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1928E004-C68C-48B5-9CFF-9FBBC6C545B7}"/>
              </a:ext>
            </a:extLst>
          </p:cNvPr>
          <p:cNvSpPr txBox="1">
            <a:spLocks/>
          </p:cNvSpPr>
          <p:nvPr/>
        </p:nvSpPr>
        <p:spPr>
          <a:xfrm>
            <a:off x="3284323" y="0"/>
            <a:ext cx="6662317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600" spc="-50" dirty="0" err="1">
                <a:solidFill>
                  <a:schemeClr val="tx1"/>
                </a:solidFill>
              </a:rPr>
              <a:t>Kartézska</a:t>
            </a:r>
            <a:r>
              <a:rPr lang="sk-SK" sz="3600" spc="-50" dirty="0">
                <a:solidFill>
                  <a:schemeClr val="tx1"/>
                </a:solidFill>
              </a:rPr>
              <a:t> konštrukcia</a:t>
            </a:r>
            <a:endParaRPr lang="en-US" sz="36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9502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Zástupný objekt pre obsah 4">
            <a:extLst>
              <a:ext uri="{FF2B5EF4-FFF2-40B4-BE49-F238E27FC236}">
                <a16:creationId xmlns:a16="http://schemas.microsoft.com/office/drawing/2014/main" id="{23C95430-6EEF-4603-BE2F-F5AE72BA63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37" b="463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Nadpis 1">
            <a:extLst>
              <a:ext uri="{FF2B5EF4-FFF2-40B4-BE49-F238E27FC236}">
                <a16:creationId xmlns:a16="http://schemas.microsoft.com/office/drawing/2014/main" id="{53D04EF9-125D-4645-A296-150EEA7C690F}"/>
              </a:ext>
            </a:extLst>
          </p:cNvPr>
          <p:cNvSpPr txBox="1">
            <a:spLocks/>
          </p:cNvSpPr>
          <p:nvPr/>
        </p:nvSpPr>
        <p:spPr>
          <a:xfrm>
            <a:off x="5174083" y="0"/>
            <a:ext cx="5623353" cy="8382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 cap="all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6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sk-SK" sz="3900" spc="-50" dirty="0">
                <a:solidFill>
                  <a:schemeClr val="tx1"/>
                </a:solidFill>
              </a:rPr>
              <a:t>Konštrukcia</a:t>
            </a:r>
            <a:r>
              <a:rPr lang="sk-SK" sz="4000" spc="-50" dirty="0">
                <a:solidFill>
                  <a:schemeClr val="tx1"/>
                </a:solidFill>
              </a:rPr>
              <a:t> delta</a:t>
            </a:r>
            <a:endParaRPr lang="en-US" sz="4000" spc="-5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52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Pohľad">
  <a:themeElements>
    <a:clrScheme name="Pohľad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Pohľad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Pohľad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29E60B8D328EA04EB46A5C9CABC476FE" ma:contentTypeVersion="9" ma:contentTypeDescription="Umožňuje vytvoriť nový dokument." ma:contentTypeScope="" ma:versionID="366f89e32675ef50c497d41a2e5bf573">
  <xsd:schema xmlns:xsd="http://www.w3.org/2001/XMLSchema" xmlns:xs="http://www.w3.org/2001/XMLSchema" xmlns:p="http://schemas.microsoft.com/office/2006/metadata/properties" xmlns:ns2="7b2a7c57-1e50-4ce8-911c-57c3e2033996" targetNamespace="http://schemas.microsoft.com/office/2006/metadata/properties" ma:root="true" ma:fieldsID="134d14646b4f21ffc2a7acb9fbb8e359" ns2:_="">
    <xsd:import namespace="7b2a7c57-1e50-4ce8-911c-57c3e203399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ServiceOCR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b2a7c57-1e50-4ce8-911c-57c3e20339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Location" ma:index="12" nillable="true" ma:displayName="Location" ma:internalName="MediaServiceLocatio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obsahu"/>
        <xsd:element ref="dc:title" minOccurs="0" maxOccurs="1" ma:index="4" ma:displayName="Nadpis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29802C6-C09F-4527-A0DC-58D41CCBB596}"/>
</file>

<file path=customXml/itemProps2.xml><?xml version="1.0" encoding="utf-8"?>
<ds:datastoreItem xmlns:ds="http://schemas.openxmlformats.org/officeDocument/2006/customXml" ds:itemID="{FA72BA86-6830-45E9-8548-9BE95A867306}"/>
</file>

<file path=customXml/itemProps3.xml><?xml version="1.0" encoding="utf-8"?>
<ds:datastoreItem xmlns:ds="http://schemas.openxmlformats.org/officeDocument/2006/customXml" ds:itemID="{D6C5BE68-F2BA-44D0-9DAC-BAB3FA7BE2D6}"/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TM03457515[[fn=Zobrazenie]]</Template>
  <TotalTime>841</TotalTime>
  <Words>710</Words>
  <Application>Microsoft Office PowerPoint</Application>
  <PresentationFormat>Širokouhlá</PresentationFormat>
  <Paragraphs>139</Paragraphs>
  <Slides>17</Slides>
  <Notes>0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17</vt:i4>
      </vt:variant>
    </vt:vector>
  </HeadingPairs>
  <TitlesOfParts>
    <vt:vector size="23" baseType="lpstr">
      <vt:lpstr>Arial</vt:lpstr>
      <vt:lpstr>Century Schoolbook</vt:lpstr>
      <vt:lpstr>Courier New</vt:lpstr>
      <vt:lpstr>Wingdings</vt:lpstr>
      <vt:lpstr>Wingdings 2</vt:lpstr>
      <vt:lpstr>Pohľad</vt:lpstr>
      <vt:lpstr>        TLAČ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PRINTING</dc:title>
  <cp:lastModifiedBy>STUD - Matúš Baláži</cp:lastModifiedBy>
  <cp:revision>46</cp:revision>
  <dcterms:created xsi:type="dcterms:W3CDTF">2020-12-17T21:13:45Z</dcterms:created>
  <dcterms:modified xsi:type="dcterms:W3CDTF">2021-10-01T07:52:43Z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0x01010029E60B8D328EA04EB46A5C9CABC476FE</vt:lpwstr>
  </property>
</Properties>
</file>